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Fraunces Medium"/>
      <p:regular r:id="rId23"/>
    </p:embeddedFont>
    <p:embeddedFont>
      <p:font typeface="Fraunces Medium"/>
      <p:regular r:id="rId24"/>
    </p:embeddedFont>
    <p:embeddedFont>
      <p:font typeface="Fraunces Medium"/>
      <p:regular r:id="rId25"/>
    </p:embeddedFont>
    <p:embeddedFont>
      <p:font typeface="Fraunces Medium"/>
      <p:regular r:id="rId26"/>
    </p:embeddedFont>
    <p:embeddedFont>
      <p:font typeface="Epilogue"/>
      <p:regular r:id="rId27"/>
    </p:embeddedFont>
    <p:embeddedFont>
      <p:font typeface="Epilogue"/>
      <p:regular r:id="rId28"/>
    </p:embeddedFont>
    <p:embeddedFont>
      <p:font typeface="Epilogue"/>
      <p:regular r:id="rId29"/>
    </p:embeddedFont>
    <p:embeddedFont>
      <p:font typeface="Epilogue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image" Target="../media/image-14-4.sv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7" Type="http://schemas.openxmlformats.org/officeDocument/2006/relationships/image" Target="../media/image-14-7.png"/><Relationship Id="rId8" Type="http://schemas.openxmlformats.org/officeDocument/2006/relationships/image" Target="../media/image-14-8.svg"/><Relationship Id="rId9" Type="http://schemas.openxmlformats.org/officeDocument/2006/relationships/image" Target="../media/image-14-9.png"/><Relationship Id="rId10" Type="http://schemas.openxmlformats.org/officeDocument/2006/relationships/image" Target="../media/image-14-10.svg"/><Relationship Id="rId11" Type="http://schemas.openxmlformats.org/officeDocument/2006/relationships/slideLayout" Target="../slideLayouts/slideLayout15.xml"/><Relationship Id="rId1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8297"/>
            <a:ext cx="13009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ANALISIS WEBSITE PERFORMANCE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67802"/>
            <a:ext cx="5116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Ujian Tengah Semester – Data Science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622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Nama: Peno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03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NIM: 221220095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84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Program Studi: Teknik Informatika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0170"/>
            <a:ext cx="129976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Scatter Plot Analysis - Hubungan Antar Variabel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592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Interpretasi: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37971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Pola sebaran, tidak linear kuat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19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Variabilitas tinggi, ada banyak outlier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1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Hubungan kompleks, bukan one-to-one</a:t>
            </a:r>
            <a:endParaRPr lang="en-US" sz="17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3614261"/>
            <a:ext cx="6244709" cy="20500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610" y="390168"/>
            <a:ext cx="8595360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Hypothesis Testing - T-Test (Fast vs Slow/Medium)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6610" y="890349"/>
            <a:ext cx="2838212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Preparation: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496610" y="1457920"/>
            <a:ext cx="13637181" cy="1116806"/>
          </a:xfrm>
          <a:prstGeom prst="roundRect">
            <a:avLst>
              <a:gd name="adj" fmla="val 53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4230" y="1465540"/>
            <a:ext cx="13621941" cy="3671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646033" y="1558290"/>
            <a:ext cx="3799165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Grup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4736425" y="1558290"/>
            <a:ext cx="1070967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6098619" y="1558290"/>
            <a:ext cx="243316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Mean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8823008" y="1558290"/>
            <a:ext cx="243316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Median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11547396" y="1558290"/>
            <a:ext cx="243697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Std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504230" y="1832729"/>
            <a:ext cx="13621941" cy="3671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46033" y="1925479"/>
            <a:ext cx="3799165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4736425" y="1925479"/>
            <a:ext cx="1070967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254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6098619" y="1925479"/>
            <a:ext cx="243316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0.290s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8823008" y="1925479"/>
            <a:ext cx="243316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0.291s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11547396" y="1925479"/>
            <a:ext cx="243697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0.115s</a:t>
            </a:r>
            <a:endParaRPr lang="en-US" sz="850" dirty="0"/>
          </a:p>
        </p:txBody>
      </p:sp>
      <p:sp>
        <p:nvSpPr>
          <p:cNvPr id="17" name="Shape 15"/>
          <p:cNvSpPr/>
          <p:nvPr/>
        </p:nvSpPr>
        <p:spPr>
          <a:xfrm>
            <a:off x="504230" y="2199918"/>
            <a:ext cx="13621941" cy="3671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46033" y="2292668"/>
            <a:ext cx="3799165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Slow/Medium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4736425" y="2292668"/>
            <a:ext cx="1070967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407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6098619" y="2292668"/>
            <a:ext cx="243316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0.963s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8823008" y="2292668"/>
            <a:ext cx="243316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0.826s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11547396" y="2292668"/>
            <a:ext cx="2436971" cy="181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0.521s</a:t>
            </a:r>
            <a:endParaRPr lang="en-US" sz="85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5230" y="2734270"/>
            <a:ext cx="7139821" cy="1170742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496610" y="4206359"/>
            <a:ext cx="2838212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Test Statistics: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496610" y="4702969"/>
            <a:ext cx="664547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t-statistic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-20.256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496610" y="4979670"/>
            <a:ext cx="664547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p-value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2.71 × 10⁻⁷¹ (&lt; 0.05)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496610" y="5256371"/>
            <a:ext cx="664547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Ada perbedaan signifikan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496610" y="5625227"/>
            <a:ext cx="2838212" cy="354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Kesimpulan:</a:t>
            </a:r>
            <a:endParaRPr lang="en-US" sz="2200" dirty="0"/>
          </a:p>
        </p:txBody>
      </p:sp>
      <p:sp>
        <p:nvSpPr>
          <p:cNvPr id="29" name="Text 26"/>
          <p:cNvSpPr/>
          <p:nvPr/>
        </p:nvSpPr>
        <p:spPr>
          <a:xfrm>
            <a:off x="496610" y="6121837"/>
            <a:ext cx="664547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Dua segmen performa benar-benar berbeda</a:t>
            </a:r>
            <a:endParaRPr lang="en-US" sz="1100" dirty="0"/>
          </a:p>
        </p:txBody>
      </p:sp>
      <p:sp>
        <p:nvSpPr>
          <p:cNvPr id="30" name="Text 27"/>
          <p:cNvSpPr/>
          <p:nvPr/>
        </p:nvSpPr>
        <p:spPr>
          <a:xfrm>
            <a:off x="496610" y="6398538"/>
            <a:ext cx="664547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 ~3.3x lebih cepat dari Slow/Medium</a:t>
            </a:r>
            <a:endParaRPr lang="en-US" sz="1100" dirty="0"/>
          </a:p>
        </p:txBody>
      </p:sp>
      <p:sp>
        <p:nvSpPr>
          <p:cNvPr id="31" name="Text 28"/>
          <p:cNvSpPr/>
          <p:nvPr/>
        </p:nvSpPr>
        <p:spPr>
          <a:xfrm>
            <a:off x="496610" y="6675239"/>
            <a:ext cx="664547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Segmentasi ini valid untuk monitoring</a:t>
            </a:r>
            <a:endParaRPr lang="en-US" sz="1100" dirty="0"/>
          </a:p>
        </p:txBody>
      </p:sp>
      <p:pic>
        <p:nvPicPr>
          <p:cNvPr id="3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937" y="4224099"/>
            <a:ext cx="6236732" cy="41295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905" y="448628"/>
            <a:ext cx="10256758" cy="509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Correlation Analysis - Response Time vs Throughput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0905" y="1023699"/>
            <a:ext cx="3262789" cy="407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Statistik Deskriptif:</a:t>
            </a:r>
            <a:endParaRPr lang="en-US" sz="2550" dirty="0"/>
          </a:p>
        </p:txBody>
      </p:sp>
      <p:sp>
        <p:nvSpPr>
          <p:cNvPr id="4" name="Shape 2"/>
          <p:cNvSpPr/>
          <p:nvPr/>
        </p:nvSpPr>
        <p:spPr>
          <a:xfrm>
            <a:off x="570905" y="1676162"/>
            <a:ext cx="13488591" cy="1378863"/>
          </a:xfrm>
          <a:prstGeom prst="roundRect">
            <a:avLst>
              <a:gd name="adj" fmla="val 496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8525" y="1683782"/>
            <a:ext cx="13473351" cy="41969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41878" y="1789271"/>
            <a:ext cx="3038237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Variabel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113967" y="1789271"/>
            <a:ext cx="3034427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Mean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7482245" y="1789271"/>
            <a:ext cx="3034427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Median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10850523" y="1789271"/>
            <a:ext cx="3038237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Std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578525" y="2103477"/>
            <a:ext cx="13473351" cy="471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41878" y="2208967"/>
            <a:ext cx="303823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Response Time (s)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4113967" y="2208967"/>
            <a:ext cx="303442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0.704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7482245" y="2208967"/>
            <a:ext cx="303442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0.542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10850523" y="2208967"/>
            <a:ext cx="303823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0.528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578525" y="2575441"/>
            <a:ext cx="13473351" cy="4719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41878" y="2680930"/>
            <a:ext cx="303823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Throughput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4113967" y="2680930"/>
            <a:ext cx="303442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342.08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7482245" y="2680930"/>
            <a:ext cx="303442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102.55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10850523" y="2680930"/>
            <a:ext cx="3038237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1057.59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570905" y="4312682"/>
            <a:ext cx="3262789" cy="407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Test Result:</a:t>
            </a:r>
            <a:endParaRPr lang="en-US" sz="2550" dirty="0"/>
          </a:p>
        </p:txBody>
      </p:sp>
      <p:sp>
        <p:nvSpPr>
          <p:cNvPr id="21" name="Text 19"/>
          <p:cNvSpPr/>
          <p:nvPr/>
        </p:nvSpPr>
        <p:spPr>
          <a:xfrm>
            <a:off x="570905" y="4883587"/>
            <a:ext cx="654534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Pearson r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-0.188 (Negatif, Lemah)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570905" y="5201603"/>
            <a:ext cx="654534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p-value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1.20 × 10⁻⁶ (&lt; 0.05, Signifikan)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570905" y="5519618"/>
            <a:ext cx="6545342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Ada hubungan signifikan, tapi lemah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570905" y="5951339"/>
            <a:ext cx="3262789" cy="407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Interpretasi:</a:t>
            </a:r>
            <a:endParaRPr lang="en-US" sz="2550" dirty="0"/>
          </a:p>
        </p:txBody>
      </p:sp>
      <p:sp>
        <p:nvSpPr>
          <p:cNvPr id="25" name="Text 23"/>
          <p:cNvSpPr/>
          <p:nvPr/>
        </p:nvSpPr>
        <p:spPr>
          <a:xfrm>
            <a:off x="570905" y="6522244"/>
            <a:ext cx="654534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Korelasi negatif: throughput ↑ → response time ↓ (sedikit)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570905" y="6840260"/>
            <a:ext cx="654534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Hubungan lemah: banyak variasi lain yang mempengaruhi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570905" y="7158276"/>
            <a:ext cx="654534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Implikasi: Optimasi tidak bisa hanya fokus throughput</a:t>
            </a:r>
            <a:endParaRPr lang="en-US" sz="1250" dirty="0"/>
          </a:p>
        </p:txBody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615" y="3421975"/>
            <a:ext cx="6413540" cy="47820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323" y="382905"/>
            <a:ext cx="7616309" cy="435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Long Tail Analysis - Performance Distribution</a:t>
            </a:r>
            <a:endParaRPr lang="en-US" sz="2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319" y="1096566"/>
            <a:ext cx="6857762" cy="33939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7323" y="4786313"/>
            <a:ext cx="4596884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Percentiles &amp; User Impact (kanan):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487323" y="5290899"/>
            <a:ext cx="6658094" cy="2431375"/>
          </a:xfrm>
          <a:prstGeom prst="roundRect">
            <a:avLst>
              <a:gd name="adj" fmla="val 240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94943" y="5298519"/>
            <a:ext cx="6642854" cy="3604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34365" y="5389602"/>
            <a:ext cx="1710571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Percentile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2630924" y="5389602"/>
            <a:ext cx="1042511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Value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3959423" y="5389602"/>
            <a:ext cx="3039189" cy="178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% Pengguna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494943" y="5658922"/>
            <a:ext cx="6642854" cy="4050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34365" y="5750004"/>
            <a:ext cx="171057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P50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2630924" y="5750004"/>
            <a:ext cx="104251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0.542s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3959423" y="5750004"/>
            <a:ext cx="3039189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50% ✓ Cepat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494943" y="6063972"/>
            <a:ext cx="6642854" cy="4050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34365" y="6155055"/>
            <a:ext cx="171057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P90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2630924" y="6155055"/>
            <a:ext cx="104251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1.545s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3959423" y="6155055"/>
            <a:ext cx="3039189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90% ✓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494943" y="6469023"/>
            <a:ext cx="6642854" cy="4050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34365" y="6560106"/>
            <a:ext cx="171057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P95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2630924" y="6560106"/>
            <a:ext cx="104251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1.880s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959423" y="6560106"/>
            <a:ext cx="3039189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95%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✓</a:t>
            </a:r>
            <a:endParaRPr lang="en-US" sz="1050" dirty="0"/>
          </a:p>
        </p:txBody>
      </p:sp>
      <p:sp>
        <p:nvSpPr>
          <p:cNvPr id="22" name="Shape 19"/>
          <p:cNvSpPr/>
          <p:nvPr/>
        </p:nvSpPr>
        <p:spPr>
          <a:xfrm>
            <a:off x="494943" y="6874073"/>
            <a:ext cx="6642854" cy="4202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34365" y="6965156"/>
            <a:ext cx="171057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P99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2630924" y="6965156"/>
            <a:ext cx="104251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2.220s</a:t>
            </a:r>
            <a:endParaRPr lang="en-US" sz="1050" dirty="0"/>
          </a:p>
        </p:txBody>
      </p:sp>
      <p:sp>
        <p:nvSpPr>
          <p:cNvPr id="25" name="Text 22"/>
          <p:cNvSpPr/>
          <p:nvPr/>
        </p:nvSpPr>
        <p:spPr>
          <a:xfrm>
            <a:off x="3959423" y="6965156"/>
            <a:ext cx="303918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99% 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⚠️</a:t>
            </a:r>
            <a:endParaRPr lang="en-US" sz="1050" dirty="0"/>
          </a:p>
        </p:txBody>
      </p:sp>
      <p:sp>
        <p:nvSpPr>
          <p:cNvPr id="26" name="Shape 23"/>
          <p:cNvSpPr/>
          <p:nvPr/>
        </p:nvSpPr>
        <p:spPr>
          <a:xfrm>
            <a:off x="494943" y="7294364"/>
            <a:ext cx="6642854" cy="4202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634365" y="7385447"/>
            <a:ext cx="171057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&gt; 5s</a:t>
            </a:r>
            <a:endParaRPr lang="en-US" sz="1050" dirty="0"/>
          </a:p>
        </p:txBody>
      </p:sp>
      <p:sp>
        <p:nvSpPr>
          <p:cNvPr id="28" name="Text 25"/>
          <p:cNvSpPr/>
          <p:nvPr/>
        </p:nvSpPr>
        <p:spPr>
          <a:xfrm>
            <a:off x="2630924" y="7385447"/>
            <a:ext cx="1042511" cy="222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0%</a:t>
            </a:r>
            <a:endParaRPr lang="en-US" sz="1050" dirty="0"/>
          </a:p>
        </p:txBody>
      </p:sp>
      <p:sp>
        <p:nvSpPr>
          <p:cNvPr id="29" name="Text 26"/>
          <p:cNvSpPr/>
          <p:nvPr/>
        </p:nvSpPr>
        <p:spPr>
          <a:xfrm>
            <a:off x="3959423" y="7385447"/>
            <a:ext cx="303918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Sangat baik</a:t>
            </a:r>
            <a:endParaRPr lang="en-US" sz="1050" dirty="0"/>
          </a:p>
        </p:txBody>
      </p:sp>
      <p:sp>
        <p:nvSpPr>
          <p:cNvPr id="30" name="Text 27"/>
          <p:cNvSpPr/>
          <p:nvPr/>
        </p:nvSpPr>
        <p:spPr>
          <a:xfrm>
            <a:off x="7492603" y="5515332"/>
            <a:ext cx="2784872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Impact Analysis:</a:t>
            </a:r>
            <a:endParaRPr lang="en-US" sz="2150" dirty="0"/>
          </a:p>
        </p:txBody>
      </p:sp>
      <p:sp>
        <p:nvSpPr>
          <p:cNvPr id="31" name="Text 28"/>
          <p:cNvSpPr/>
          <p:nvPr/>
        </p:nvSpPr>
        <p:spPr>
          <a:xfrm>
            <a:off x="7492603" y="6002536"/>
            <a:ext cx="665809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95% pengguna: response &lt; 1.88s</a:t>
            </a:r>
            <a:endParaRPr lang="en-US" sz="1050" dirty="0"/>
          </a:p>
        </p:txBody>
      </p:sp>
      <p:sp>
        <p:nvSpPr>
          <p:cNvPr id="32" name="Text 29"/>
          <p:cNvSpPr/>
          <p:nvPr/>
        </p:nvSpPr>
        <p:spPr>
          <a:xfrm>
            <a:off x="7492603" y="6289358"/>
            <a:ext cx="665809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⚠️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5% pengguna: response &gt; 1.88s (long tail)</a:t>
            </a:r>
            <a:endParaRPr lang="en-US" sz="1050" dirty="0"/>
          </a:p>
        </p:txBody>
      </p:sp>
      <p:sp>
        <p:nvSpPr>
          <p:cNvPr id="33" name="Text 30"/>
          <p:cNvSpPr/>
          <p:nvPr/>
        </p:nvSpPr>
        <p:spPr>
          <a:xfrm>
            <a:off x="7492603" y="6576179"/>
            <a:ext cx="665809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❌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Risiko: long tail pada halaman kritikal → bounce, konversi turun</a:t>
            </a:r>
            <a:endParaRPr lang="en-US" sz="1050" dirty="0"/>
          </a:p>
        </p:txBody>
      </p:sp>
      <p:sp>
        <p:nvSpPr>
          <p:cNvPr id="34" name="Text 31"/>
          <p:cNvSpPr/>
          <p:nvPr/>
        </p:nvSpPr>
        <p:spPr>
          <a:xfrm>
            <a:off x="7492603" y="6863001"/>
            <a:ext cx="665809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0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💡</a:t>
            </a:r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Fokus: Optimalkan sisa 5% pengguna di atas P95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9387"/>
            <a:ext cx="10233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Insight Utama - Temuan Analisis (1/2)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00" y="1978819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30906" y="197179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Distribusi &amp; User Experience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30906" y="2816543"/>
            <a:ext cx="3421499" cy="2192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📊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Mayoritas request cepat (&lt; 1s), tapi ada long tail hingga 2.4s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→ Pengalaman pengguna tidak seragam, perlu fokus pada percentile tinggi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0903" y="1978819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73008" y="197179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Perbedaan Antar Kategori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973008" y="2816543"/>
            <a:ext cx="3421499" cy="2192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🔗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Performa bervariasi: News terbaik (0.56s), Social Networking terburuk (0.79s)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→ Gap 0.23s (~42%) menunjukkan ruang optimasi per kategori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63006" y="1978819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415111" y="1971794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Segmentasi Performa Signifikan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415111" y="2816543"/>
            <a:ext cx="3421499" cy="2192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T-test: Fast (0.29s) vs Slow/Medium (0.96s), p-value &lt; 0.05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→ Dua segmen benar-benar berbeda, valid untuk monitoring &amp; prioritas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8800" y="5469850"/>
            <a:ext cx="340162" cy="34016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30906" y="5462826"/>
            <a:ext cx="41539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Korelasi Antar Variabel Lemah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530906" y="5953244"/>
            <a:ext cx="5642491" cy="1466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📉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 Response Time vs Throughput = -0.188 (lemah, negatif)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→ Tidak ada faktor tunggal dominan, butuh pendekatan multi-faktor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41895" y="5469850"/>
            <a:ext cx="340162" cy="34016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194000" y="5462826"/>
            <a:ext cx="3398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Outlier &amp; Extreme Values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8194000" y="5953244"/>
            <a:ext cx="5642610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⚠️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Throughput &amp; Load Time sangat skewed, ada sesi dengan beban ekstrem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→ Potensi bottleneck di saat-saat beban tinggi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443" y="966788"/>
            <a:ext cx="10254139" cy="612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Rekomendasi Strategis - Rencana Aksi (2/2)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85443" y="1970603"/>
            <a:ext cx="6531769" cy="2395180"/>
          </a:xfrm>
          <a:prstGeom prst="roundRect">
            <a:avLst>
              <a:gd name="adj" fmla="val 343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4161" y="2189321"/>
            <a:ext cx="576893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Rekomendasi 1: Optimasi Kategori Paling Lambat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04161" y="2612827"/>
            <a:ext cx="6094333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🎯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Fokus pada Social Networking &amp; Law/Government (mean 0.77-0.79s)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904161" y="3372326"/>
            <a:ext cx="609433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📋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Aksi: Kompresi asset, optimasi gambar, caching, minifikasi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04161" y="3818453"/>
            <a:ext cx="609433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Target: Kurangi gap 0.2s menuju kategori News (0.56s)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3069" y="1970603"/>
            <a:ext cx="6531888" cy="2395180"/>
          </a:xfrm>
          <a:prstGeom prst="roundRect">
            <a:avLst>
              <a:gd name="adj" fmla="val 3435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31787" y="2189321"/>
            <a:ext cx="535412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Rekomendasi 2: Mitigasi Long Tail di Atas P95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31787" y="2612827"/>
            <a:ext cx="609445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📍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Profiling khusus 5% request di atas 1.88s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631787" y="3058954"/>
            <a:ext cx="6094452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📋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Aksi: Identifikasi pola (halaman, waktu, kondisi), terapkan fix targeted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631787" y="3818453"/>
            <a:ext cx="609445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Target: Kurangi % di atas P95 dari 5% menjadi 2-3%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85443" y="4561642"/>
            <a:ext cx="6531769" cy="2701171"/>
          </a:xfrm>
          <a:prstGeom prst="roundRect">
            <a:avLst>
              <a:gd name="adj" fmla="val 304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04161" y="4780359"/>
            <a:ext cx="6094333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Rekomendasi 3: Monitoring Berbasis Label Performa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904161" y="5509855"/>
            <a:ext cx="609433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📊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Gunakan label Fast, Medium, Slow sebagai dashboard KPI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904161" y="5955983"/>
            <a:ext cx="609433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📋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Aksi: Set alert jika % Fast turun atau % Slow naik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904161" y="6402110"/>
            <a:ext cx="609433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Target: Deteksi dini degradasi performa sebelum UX rusak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7413069" y="4561642"/>
            <a:ext cx="6531888" cy="2701171"/>
          </a:xfrm>
          <a:prstGeom prst="roundRect">
            <a:avLst>
              <a:gd name="adj" fmla="val 3046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31787" y="4780359"/>
            <a:ext cx="6094452" cy="611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Rekomendasi 4: Review Arsitektur untuk Throughput Ekstrem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631787" y="5509855"/>
            <a:ext cx="6094452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⚙️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Ada sesi dengan throughput 15K+ (vs mean 342), potensi crash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631787" y="6269355"/>
            <a:ext cx="609445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📋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Aksi: Scaling otomatis, load balancing, rate limiting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631787" y="6715482"/>
            <a:ext cx="609445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Target: Jaga stabilitas di beban peak, lindungi user lain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384" y="616268"/>
            <a:ext cx="6159341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Kesimpulan &amp; Penutup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4384" y="1876782"/>
            <a:ext cx="4482584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Summary: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784384" y="2661166"/>
            <a:ext cx="6257449" cy="258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Dataset 734 → 661 baris (clean, outlier removed)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Mayoritas pengguna merasakan website responsif (&lt; 1s)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Tapi ada long tail 5% di atas P95, perlu mitigasi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Perbedaan performa antar kategori signifikan (~42% gap)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Korelasi antar variabel lemah → multi-factor approach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6187" y="1876782"/>
            <a:ext cx="4482584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Takeaway:</a:t>
            </a:r>
            <a:endParaRPr lang="en-US" sz="3500" dirty="0"/>
          </a:p>
        </p:txBody>
      </p:sp>
      <p:sp>
        <p:nvSpPr>
          <p:cNvPr id="6" name="Text 4"/>
          <p:cNvSpPr/>
          <p:nvPr/>
        </p:nvSpPr>
        <p:spPr>
          <a:xfrm>
            <a:off x="7596187" y="2661166"/>
            <a:ext cx="6257449" cy="2196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🎯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Optimasi performa bukan hanya soal kecepatan rata-rata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🎯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Tapi juga mengurangi ekor panjang (long tail) &amp; menjaga konsistensi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🎯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Dan fokus pada kategori/sesi dengan performa terburuk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6187" y="5081945"/>
            <a:ext cx="4482584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Next Steps:</a:t>
            </a:r>
            <a:endParaRPr lang="en-US" sz="3500" dirty="0"/>
          </a:p>
        </p:txBody>
      </p:sp>
      <p:sp>
        <p:nvSpPr>
          <p:cNvPr id="8" name="Text 6"/>
          <p:cNvSpPr/>
          <p:nvPr/>
        </p:nvSpPr>
        <p:spPr>
          <a:xfrm>
            <a:off x="7596187" y="5866328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Implementasi 4 rekomendasi strategis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6187" y="6303169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Monitor KPI berbasis label (Fast/Medium/Slow)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6187" y="6740009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A/B test perubahan optimasi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6187" y="7176849"/>
            <a:ext cx="625744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Review quarterly hasil impact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835" y="459581"/>
            <a:ext cx="4178022" cy="522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Dataset Overview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84835" y="1315998"/>
            <a:ext cx="13460730" cy="2592705"/>
          </a:xfrm>
          <a:prstGeom prst="roundRect">
            <a:avLst>
              <a:gd name="adj" fmla="val 270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92455" y="1323618"/>
            <a:ext cx="13445490" cy="429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59619" y="1431488"/>
            <a:ext cx="369570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Aspek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97028" y="1431488"/>
            <a:ext cx="907387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Detail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592455" y="1753195"/>
            <a:ext cx="13445490" cy="429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59619" y="1861066"/>
            <a:ext cx="369570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Sumber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797028" y="1861066"/>
            <a:ext cx="907387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Website Performance Dataset (Kaggle)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592455" y="2182773"/>
            <a:ext cx="13445490" cy="429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59619" y="2290643"/>
            <a:ext cx="369570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Jumlah Data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4797028" y="2290643"/>
            <a:ext cx="907387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734 baris (setelah cleaning: 661 baris)</a:t>
            </a:r>
            <a:endParaRPr lang="en-US" sz="1050" dirty="0"/>
          </a:p>
        </p:txBody>
      </p:sp>
      <p:sp>
        <p:nvSpPr>
          <p:cNvPr id="13" name="Shape 11"/>
          <p:cNvSpPr/>
          <p:nvPr/>
        </p:nvSpPr>
        <p:spPr>
          <a:xfrm>
            <a:off x="592455" y="2612350"/>
            <a:ext cx="13445490" cy="429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59619" y="2720221"/>
            <a:ext cx="369570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Jumlah Kolom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4797028" y="2720221"/>
            <a:ext cx="907387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 kolom</a:t>
            </a:r>
            <a:endParaRPr lang="en-US" sz="1050" dirty="0"/>
          </a:p>
        </p:txBody>
      </p:sp>
      <p:sp>
        <p:nvSpPr>
          <p:cNvPr id="16" name="Shape 14"/>
          <p:cNvSpPr/>
          <p:nvPr/>
        </p:nvSpPr>
        <p:spPr>
          <a:xfrm>
            <a:off x="592455" y="3041928"/>
            <a:ext cx="13445490" cy="4295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59619" y="3149798"/>
            <a:ext cx="369570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Variabel Utama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4797028" y="3149798"/>
            <a:ext cx="907387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Response Time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Throughput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Load Time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Page Size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592455" y="3471505"/>
            <a:ext cx="13445490" cy="4295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59619" y="3579376"/>
            <a:ext cx="369570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Tujuan Analisis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4797028" y="3579376"/>
            <a:ext cx="9073872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Memahami performa website dan memberikan rekomendasi optimasi</a:t>
            </a:r>
            <a:endParaRPr lang="en-US" sz="10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8224" y="4284702"/>
            <a:ext cx="1819751" cy="3306366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7526655" y="4263747"/>
            <a:ext cx="2506742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Metrics: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26655" y="4744045"/>
            <a:ext cx="6526530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Response Time: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Waktu respons server (detik), indikator kecepatan server.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7526655" y="5069919"/>
            <a:ext cx="6526530" cy="534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Throughput: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Jumlah request yang diproses per unit waktu, mengukur kapasitas.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7526655" y="5663208"/>
            <a:ext cx="6526530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Load Time: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Waktu muat halaman keseluruhan, pengalaman pengguna akhir.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7526655" y="5989082"/>
            <a:ext cx="6526530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Jenis konten/channel website, untuk segmentasi performa.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3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99240" y="582692"/>
            <a:ext cx="9489519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Wrangling - Tahap 1: Identifikasi Data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4399240" y="2436733"/>
            <a:ext cx="3178612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Proses: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4399240" y="3045857"/>
            <a:ext cx="448627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Identifikasi baris &amp; kolom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Memahami dimensi awal dataset.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4399240" y="3798094"/>
            <a:ext cx="4486275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Cek tipe data setiap kolom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Memastikan kesesuaian tipe data untuk analisis.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399240" y="4889421"/>
            <a:ext cx="448627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Deteksi missing value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Mengidentifikasi data yang hilang.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4399240" y="5641658"/>
            <a:ext cx="4486275" cy="678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Deteksi duplikasi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Mencari entri data yang berulang.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410105" y="2436733"/>
            <a:ext cx="3178612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Hasil: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9410105" y="3045857"/>
            <a:ext cx="448627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Baris: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734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9410105" y="3459004"/>
            <a:ext cx="448627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Kolom: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9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410105" y="3872151"/>
            <a:ext cx="448627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Missing pada Category: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1 nilai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9410105" y="4285298"/>
            <a:ext cx="448627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Duplikat: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0 baris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9410105" y="4698444"/>
            <a:ext cx="448627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Tipe data: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5 numerik, 4 kategorikal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399240" y="6632258"/>
            <a:ext cx="9489519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Tahap awal ini krusial untuk memastikan kualitas data sebelum analisis lebih lanjut. Mengidentifikasi masalah pada tahap ini membantu mencegah bias dan kesalahan interpretasi di kemudian hari.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801" y="630198"/>
            <a:ext cx="12919353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Wrangling - Tahap 2: Cleaning &amp; Outlier Handling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0801" y="1740337"/>
            <a:ext cx="4866680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Bagian A - Imputasi Missing Value: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690801" y="2307669"/>
            <a:ext cx="638365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Kolom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Missing 1 nilai → Gunakan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(kategorikal)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0801" y="2801064"/>
            <a:ext cx="6383655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Alasan: 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bersifat kategorikal, mode adalah nilai kategori paling sering yang paling tepat untuk mengisi kekosongan data.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3564" y="1740337"/>
            <a:ext cx="6015038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Bagian B - Outlier Detection (IQR Method):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63564" y="2307669"/>
            <a:ext cx="638365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Q1 = 0.329s, Q3 = 1.202s, IQR = 0.873s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3564" y="2692479"/>
            <a:ext cx="638365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Lower Bound = -0.980s, Upper Bound = 2.511s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3564" y="3077289"/>
            <a:ext cx="6383655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Outlier ditemukan: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72 baris → Dihapus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690801" y="4029551"/>
            <a:ext cx="3183255" cy="370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Bagian C - Hasil Akhir: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690801" y="4596884"/>
            <a:ext cx="569714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sebelum cleaning: 733 baris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690801" y="4981694"/>
            <a:ext cx="569714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Data setelah cleaning: 661 baris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690801" y="5366504"/>
            <a:ext cx="569714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Pengurangan: 72 baris (9.8%) dihapus sebagai outlier</a:t>
            </a:r>
            <a:endParaRPr lang="en-US" sz="15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7050" y="4054316"/>
            <a:ext cx="7070169" cy="278511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690801" y="7283529"/>
            <a:ext cx="13248799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Penanganan outlier penting untuk memastikan model tidak bias oleh data yang ekstrem dan tidak representatif.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110" y="392073"/>
            <a:ext cx="7747635" cy="445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Statistik Deskriptif - Variabel Numerik Utama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499110" y="1122878"/>
            <a:ext cx="13632180" cy="3332798"/>
          </a:xfrm>
          <a:prstGeom prst="roundRect">
            <a:avLst>
              <a:gd name="adj" fmla="val 179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06730" y="1130498"/>
            <a:ext cx="13616940" cy="3686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49248" y="1223605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Metrik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4057293" y="1223605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Response Time (s)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7461528" y="1223605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Throughput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10865763" y="1223605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Load Time (s)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506730" y="1499116"/>
            <a:ext cx="13616940" cy="3686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49248" y="1592223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Mean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4057293" y="1592223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0.704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7461528" y="1592223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342.08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10865763" y="1592223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1.780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506730" y="1867733"/>
            <a:ext cx="13616940" cy="3686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49248" y="1960840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Median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4057293" y="1960840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0.542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7461528" y="1960840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102.55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10865763" y="1960840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1.390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506730" y="2236351"/>
            <a:ext cx="13616940" cy="3686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49248" y="2329458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Std Dev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4057293" y="2329458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0.528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7461528" y="2329458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1057.59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10865763" y="2329458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1.585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506730" y="2604968"/>
            <a:ext cx="13616940" cy="3686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649248" y="2698075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4057293" y="2698075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0.028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7461528" y="2698075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10865763" y="2698075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</a:t>
            </a:r>
            <a:endParaRPr lang="en-US" sz="850" dirty="0"/>
          </a:p>
        </p:txBody>
      </p:sp>
      <p:sp>
        <p:nvSpPr>
          <p:cNvPr id="29" name="Shape 27"/>
          <p:cNvSpPr/>
          <p:nvPr/>
        </p:nvSpPr>
        <p:spPr>
          <a:xfrm>
            <a:off x="506730" y="2973586"/>
            <a:ext cx="13616940" cy="3686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49248" y="3066693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Max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4057293" y="3066693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2.416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7461528" y="3066693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15227.28</a:t>
            </a:r>
            <a:endParaRPr lang="en-US" sz="850" dirty="0"/>
          </a:p>
        </p:txBody>
      </p:sp>
      <p:sp>
        <p:nvSpPr>
          <p:cNvPr id="33" name="Text 31"/>
          <p:cNvSpPr/>
          <p:nvPr/>
        </p:nvSpPr>
        <p:spPr>
          <a:xfrm>
            <a:off x="10865763" y="3066693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7.94</a:t>
            </a:r>
            <a:endParaRPr lang="en-US" sz="850" dirty="0"/>
          </a:p>
        </p:txBody>
      </p:sp>
      <p:sp>
        <p:nvSpPr>
          <p:cNvPr id="34" name="Shape 32"/>
          <p:cNvSpPr/>
          <p:nvPr/>
        </p:nvSpPr>
        <p:spPr>
          <a:xfrm>
            <a:off x="506730" y="3342203"/>
            <a:ext cx="13616940" cy="3686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49248" y="3435310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Q1</a:t>
            </a: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4057293" y="3435310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0.304</a:t>
            </a:r>
            <a:endParaRPr lang="en-US" sz="850" dirty="0"/>
          </a:p>
        </p:txBody>
      </p:sp>
      <p:sp>
        <p:nvSpPr>
          <p:cNvPr id="37" name="Text 35"/>
          <p:cNvSpPr/>
          <p:nvPr/>
        </p:nvSpPr>
        <p:spPr>
          <a:xfrm>
            <a:off x="7461528" y="3435310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--</a:t>
            </a:r>
            <a:endParaRPr lang="en-US" sz="850" dirty="0"/>
          </a:p>
        </p:txBody>
      </p:sp>
      <p:sp>
        <p:nvSpPr>
          <p:cNvPr id="38" name="Text 36"/>
          <p:cNvSpPr/>
          <p:nvPr/>
        </p:nvSpPr>
        <p:spPr>
          <a:xfrm>
            <a:off x="10865763" y="3435310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--</a:t>
            </a:r>
            <a:endParaRPr lang="en-US" sz="850" dirty="0"/>
          </a:p>
        </p:txBody>
      </p:sp>
      <p:sp>
        <p:nvSpPr>
          <p:cNvPr id="39" name="Shape 37"/>
          <p:cNvSpPr/>
          <p:nvPr/>
        </p:nvSpPr>
        <p:spPr>
          <a:xfrm>
            <a:off x="506730" y="3710821"/>
            <a:ext cx="13616940" cy="3686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49248" y="3803928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Q3</a:t>
            </a:r>
            <a:endParaRPr lang="en-US" sz="850" dirty="0"/>
          </a:p>
        </p:txBody>
      </p:sp>
      <p:sp>
        <p:nvSpPr>
          <p:cNvPr id="41" name="Text 39"/>
          <p:cNvSpPr/>
          <p:nvPr/>
        </p:nvSpPr>
        <p:spPr>
          <a:xfrm>
            <a:off x="4057293" y="3803928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0.975</a:t>
            </a:r>
            <a:endParaRPr lang="en-US" sz="850" dirty="0"/>
          </a:p>
        </p:txBody>
      </p:sp>
      <p:sp>
        <p:nvSpPr>
          <p:cNvPr id="42" name="Text 40"/>
          <p:cNvSpPr/>
          <p:nvPr/>
        </p:nvSpPr>
        <p:spPr>
          <a:xfrm>
            <a:off x="7461528" y="3803928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--</a:t>
            </a:r>
            <a:endParaRPr lang="en-US" sz="850" dirty="0"/>
          </a:p>
        </p:txBody>
      </p:sp>
      <p:sp>
        <p:nvSpPr>
          <p:cNvPr id="43" name="Text 41"/>
          <p:cNvSpPr/>
          <p:nvPr/>
        </p:nvSpPr>
        <p:spPr>
          <a:xfrm>
            <a:off x="10865763" y="3803928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--</a:t>
            </a:r>
            <a:endParaRPr lang="en-US" sz="850" dirty="0"/>
          </a:p>
        </p:txBody>
      </p:sp>
      <p:sp>
        <p:nvSpPr>
          <p:cNvPr id="44" name="Shape 42"/>
          <p:cNvSpPr/>
          <p:nvPr/>
        </p:nvSpPr>
        <p:spPr>
          <a:xfrm>
            <a:off x="506730" y="4079438"/>
            <a:ext cx="13616940" cy="3686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49248" y="4172545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P95</a:t>
            </a:r>
            <a:endParaRPr lang="en-US" sz="850" dirty="0"/>
          </a:p>
        </p:txBody>
      </p:sp>
      <p:sp>
        <p:nvSpPr>
          <p:cNvPr id="46" name="Text 44"/>
          <p:cNvSpPr/>
          <p:nvPr/>
        </p:nvSpPr>
        <p:spPr>
          <a:xfrm>
            <a:off x="4057293" y="4172545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1.880</a:t>
            </a:r>
            <a:endParaRPr lang="en-US" sz="850" dirty="0"/>
          </a:p>
        </p:txBody>
      </p:sp>
      <p:sp>
        <p:nvSpPr>
          <p:cNvPr id="47" name="Text 45"/>
          <p:cNvSpPr/>
          <p:nvPr/>
        </p:nvSpPr>
        <p:spPr>
          <a:xfrm>
            <a:off x="7461528" y="4172545"/>
            <a:ext cx="311157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--</a:t>
            </a:r>
            <a:endParaRPr lang="en-US" sz="850" dirty="0"/>
          </a:p>
        </p:txBody>
      </p:sp>
      <p:sp>
        <p:nvSpPr>
          <p:cNvPr id="48" name="Text 46"/>
          <p:cNvSpPr/>
          <p:nvPr/>
        </p:nvSpPr>
        <p:spPr>
          <a:xfrm>
            <a:off x="10865763" y="4172545"/>
            <a:ext cx="3115389" cy="182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--</a:t>
            </a:r>
            <a:endParaRPr lang="en-US" sz="850" dirty="0"/>
          </a:p>
        </p:txBody>
      </p:sp>
      <p:pic>
        <p:nvPicPr>
          <p:cNvPr id="4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110" y="4776430"/>
            <a:ext cx="1909405" cy="2924889"/>
          </a:xfrm>
          <a:prstGeom prst="rect">
            <a:avLst/>
          </a:prstGeom>
        </p:spPr>
      </p:pic>
      <p:sp>
        <p:nvSpPr>
          <p:cNvPr id="50" name="Text 47"/>
          <p:cNvSpPr/>
          <p:nvPr/>
        </p:nvSpPr>
        <p:spPr>
          <a:xfrm>
            <a:off x="4281249" y="5574030"/>
            <a:ext cx="213919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Insight:</a:t>
            </a:r>
            <a:endParaRPr lang="en-US" sz="1650" dirty="0"/>
          </a:p>
        </p:txBody>
      </p:sp>
      <p:sp>
        <p:nvSpPr>
          <p:cNvPr id="51" name="Text 48"/>
          <p:cNvSpPr/>
          <p:nvPr/>
        </p:nvSpPr>
        <p:spPr>
          <a:xfrm>
            <a:off x="4281249" y="5983962"/>
            <a:ext cx="9857542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Response Time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cenderung skewed (median &lt; mean), menunjukkan adanya beberapa nilai respons yang lebih lambat.</a:t>
            </a:r>
            <a:endParaRPr lang="en-US" sz="1100" dirty="0"/>
          </a:p>
        </p:txBody>
      </p:sp>
      <p:sp>
        <p:nvSpPr>
          <p:cNvPr id="52" name="Text 49"/>
          <p:cNvSpPr/>
          <p:nvPr/>
        </p:nvSpPr>
        <p:spPr>
          <a:xfrm>
            <a:off x="4281249" y="6261973"/>
            <a:ext cx="9857542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Throughput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memiliki variabilitas sangat tinggi (Std Dev = 1057.59), menandakan fluktuasi besar dalam kapasitas penanganan request.</a:t>
            </a:r>
            <a:endParaRPr lang="en-US" sz="1100" dirty="0"/>
          </a:p>
        </p:txBody>
      </p:sp>
      <p:sp>
        <p:nvSpPr>
          <p:cNvPr id="53" name="Text 50"/>
          <p:cNvSpPr/>
          <p:nvPr/>
        </p:nvSpPr>
        <p:spPr>
          <a:xfrm>
            <a:off x="4281249" y="6539984"/>
            <a:ext cx="9857542" cy="456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Long tail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terlihat pada P95 = 1.88s (jauh dari median 0.54s) untuk Response Time, mengindikasikan adanya pengguna yang mengalami performa jauh di bawah rata-rata.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473"/>
            <a:ext cx="112922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Statistik Deskriptif - Visualisasi Distribusi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55739"/>
            <a:ext cx="5973128" cy="31669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008227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Histogram + KDE (Response Time, Throughput, Load Time):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99521" y="308562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Histogram dan Kernel Density Estimate (KDE) memberikan gambaran visual tentang bentuk distribusi data. Kita dapat melihat puncak, penyebaran, dan skewness untuk setiap variabel numerik.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4764048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Boxplot (Response Time, Throughput, Load Time):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599521" y="584144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Boxplot efektif menunjukkan median, kuartil, dan keberadaan outlier. Dari sini, kita bisa memvisualisasikan skewness dan sebaran data secara cepat.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992" y="580311"/>
            <a:ext cx="7235309" cy="454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Analisis Distribusi - Skewness &amp; Long Tail</a:t>
            </a:r>
            <a:endParaRPr lang="en-US" sz="2850" dirty="0"/>
          </a:p>
        </p:txBody>
      </p:sp>
      <p:sp>
        <p:nvSpPr>
          <p:cNvPr id="3" name="Shape 1"/>
          <p:cNvSpPr/>
          <p:nvPr/>
        </p:nvSpPr>
        <p:spPr>
          <a:xfrm>
            <a:off x="508992" y="1325642"/>
            <a:ext cx="13612416" cy="1540669"/>
          </a:xfrm>
          <a:prstGeom prst="roundRect">
            <a:avLst>
              <a:gd name="adj" fmla="val 39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16612" y="1333262"/>
            <a:ext cx="13597176" cy="3756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62107" y="1428036"/>
            <a:ext cx="3104674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Variabel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065151" y="1428036"/>
            <a:ext cx="1741170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Skewness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6104692" y="1428036"/>
            <a:ext cx="7863721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Interpretasi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516612" y="1708904"/>
            <a:ext cx="13597176" cy="3832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62107" y="1803678"/>
            <a:ext cx="3104674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Response Time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4065151" y="1803678"/>
            <a:ext cx="1741170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1.170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6104692" y="1803678"/>
            <a:ext cx="786372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Skewed Kanan (Long Tail) 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⬆️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Distribusi cenderung memiliki 'ekor' panjang ke kanan, artinya ada beberapa respons yang sangat lambat.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516612" y="2092166"/>
            <a:ext cx="13597176" cy="3832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62107" y="2186940"/>
            <a:ext cx="3104674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Throughput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4065151" y="2186940"/>
            <a:ext cx="1741170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8.458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6104692" y="2186940"/>
            <a:ext cx="786372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Sangat Skewed (Extreme Outlier) 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⬆️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⬆️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Menunjukkan adanya nilai throughput yang sangat tinggi dan jauh dari rata-rata.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516612" y="2475428"/>
            <a:ext cx="13597176" cy="3832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662107" y="2570202"/>
            <a:ext cx="3104674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Load Time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4065151" y="2570202"/>
            <a:ext cx="1741170" cy="186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1.208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6104692" y="2570202"/>
            <a:ext cx="7863721" cy="193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Skewed Kanan (Long Tail) 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⬆️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 Mirip dengan response time, ada beberapa halaman yang membutuhkan waktu muat sangat lama.</a:t>
            </a:r>
            <a:endParaRPr lang="en-US" sz="9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3138" y="3126224"/>
            <a:ext cx="6324005" cy="1745337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508992" y="5186005"/>
            <a:ext cx="2181701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Implikasi:</a:t>
            </a:r>
            <a:endParaRPr lang="en-US" sz="1700" dirty="0"/>
          </a:p>
        </p:txBody>
      </p:sp>
      <p:sp>
        <p:nvSpPr>
          <p:cNvPr id="22" name="Shape 19"/>
          <p:cNvSpPr/>
          <p:nvPr/>
        </p:nvSpPr>
        <p:spPr>
          <a:xfrm>
            <a:off x="508992" y="5676781"/>
            <a:ext cx="3293983" cy="436245"/>
          </a:xfrm>
          <a:prstGeom prst="roundRect">
            <a:avLst>
              <a:gd name="adj" fmla="val 48013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2046922" y="5758577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654368" y="6258401"/>
            <a:ext cx="18180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Mayoritas pengguna</a:t>
            </a:r>
            <a:endParaRPr lang="en-US" sz="1400" dirty="0"/>
          </a:p>
        </p:txBody>
      </p:sp>
      <p:sp>
        <p:nvSpPr>
          <p:cNvPr id="25" name="Text 22"/>
          <p:cNvSpPr/>
          <p:nvPr/>
        </p:nvSpPr>
        <p:spPr>
          <a:xfrm>
            <a:off x="654368" y="6572726"/>
            <a:ext cx="3003233" cy="698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Mayoritas pengguna mengalami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response time &lt; 1s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(cepat), menunjukkan performa dasar yang baik.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3948351" y="5676781"/>
            <a:ext cx="3294102" cy="436245"/>
          </a:xfrm>
          <a:prstGeom prst="roundRect">
            <a:avLst>
              <a:gd name="adj" fmla="val 48013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5486281" y="5758577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4093726" y="6258401"/>
            <a:ext cx="2137410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Sebagian kecil pengguna</a:t>
            </a:r>
            <a:endParaRPr lang="en-US" sz="1400" dirty="0"/>
          </a:p>
        </p:txBody>
      </p:sp>
      <p:sp>
        <p:nvSpPr>
          <p:cNvPr id="29" name="Text 26"/>
          <p:cNvSpPr/>
          <p:nvPr/>
        </p:nvSpPr>
        <p:spPr>
          <a:xfrm>
            <a:off x="4093726" y="6572726"/>
            <a:ext cx="3003352" cy="931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Sebagian kecil pengguna menghadapi 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response time &gt; 2s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(lambat), menciptakan pengalaman yang tidak optimal.</a:t>
            </a:r>
            <a:endParaRPr lang="en-US" sz="1100" dirty="0"/>
          </a:p>
        </p:txBody>
      </p:sp>
      <p:sp>
        <p:nvSpPr>
          <p:cNvPr id="30" name="Shape 27"/>
          <p:cNvSpPr/>
          <p:nvPr/>
        </p:nvSpPr>
        <p:spPr>
          <a:xfrm>
            <a:off x="7387828" y="5676781"/>
            <a:ext cx="3294102" cy="436245"/>
          </a:xfrm>
          <a:prstGeom prst="roundRect">
            <a:avLst>
              <a:gd name="adj" fmla="val 48013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8925758" y="5758577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1700" dirty="0"/>
          </a:p>
        </p:txBody>
      </p:sp>
      <p:sp>
        <p:nvSpPr>
          <p:cNvPr id="32" name="Text 29"/>
          <p:cNvSpPr/>
          <p:nvPr/>
        </p:nvSpPr>
        <p:spPr>
          <a:xfrm>
            <a:off x="7533203" y="6258401"/>
            <a:ext cx="234731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Pengalaman tidak seragam</a:t>
            </a:r>
            <a:endParaRPr lang="en-US" sz="1400" dirty="0"/>
          </a:p>
        </p:txBody>
      </p:sp>
      <p:sp>
        <p:nvSpPr>
          <p:cNvPr id="33" name="Text 30"/>
          <p:cNvSpPr/>
          <p:nvPr/>
        </p:nvSpPr>
        <p:spPr>
          <a:xfrm>
            <a:off x="7533203" y="6572726"/>
            <a:ext cx="3003352" cy="698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Pengalaman pengguna tidak seragam, membutuhkan perhatian pada segmen yang mengalami kelambatan.</a:t>
            </a:r>
            <a:endParaRPr lang="en-US" sz="1100" dirty="0"/>
          </a:p>
        </p:txBody>
      </p:sp>
      <p:sp>
        <p:nvSpPr>
          <p:cNvPr id="34" name="Shape 31"/>
          <p:cNvSpPr/>
          <p:nvPr/>
        </p:nvSpPr>
        <p:spPr>
          <a:xfrm>
            <a:off x="10827306" y="5676781"/>
            <a:ext cx="3294102" cy="436245"/>
          </a:xfrm>
          <a:prstGeom prst="roundRect">
            <a:avLst>
              <a:gd name="adj" fmla="val 480130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12365236" y="5758577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1700" dirty="0"/>
          </a:p>
        </p:txBody>
      </p:sp>
      <p:sp>
        <p:nvSpPr>
          <p:cNvPr id="36" name="Text 33"/>
          <p:cNvSpPr/>
          <p:nvPr/>
        </p:nvSpPr>
        <p:spPr>
          <a:xfrm>
            <a:off x="10972681" y="6258401"/>
            <a:ext cx="181808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Perlu fokus</a:t>
            </a:r>
            <a:endParaRPr lang="en-US" sz="1400" dirty="0"/>
          </a:p>
        </p:txBody>
      </p:sp>
      <p:sp>
        <p:nvSpPr>
          <p:cNvPr id="37" name="Text 34"/>
          <p:cNvSpPr/>
          <p:nvPr/>
        </p:nvSpPr>
        <p:spPr>
          <a:xfrm>
            <a:off x="10972681" y="6572726"/>
            <a:ext cx="3003352" cy="698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Perlu fokus pada percentile tinggi (P95, P99) untuk mengidentifikasi dan mengoptimalkan kasus terburuk.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541" y="408980"/>
            <a:ext cx="8580239" cy="464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Bivariate Analysis - Response Time per Category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520541" y="1171337"/>
            <a:ext cx="13589318" cy="3479721"/>
          </a:xfrm>
          <a:prstGeom prst="roundRect">
            <a:avLst>
              <a:gd name="adj" fmla="val 179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28161" y="1178957"/>
            <a:ext cx="13574078" cy="384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677466" y="1275755"/>
            <a:ext cx="3499485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Category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481989" y="1275755"/>
            <a:ext cx="105227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Count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5839301" y="1275755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Mean (s)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7468076" y="1275755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Median (s)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9096851" y="1275755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Std</a:t>
            </a:r>
            <a:endParaRPr lang="en-US" sz="900" dirty="0"/>
          </a:p>
        </p:txBody>
      </p:sp>
      <p:sp>
        <p:nvSpPr>
          <p:cNvPr id="10" name="Text 8"/>
          <p:cNvSpPr/>
          <p:nvPr/>
        </p:nvSpPr>
        <p:spPr>
          <a:xfrm>
            <a:off x="10725626" y="1275755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12354401" y="1275755"/>
            <a:ext cx="1599128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Max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528161" y="1563053"/>
            <a:ext cx="13574078" cy="3917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77466" y="1659850"/>
            <a:ext cx="3499485" cy="198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News </a:t>
            </a:r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✅</a:t>
            </a:r>
            <a:endParaRPr lang="en-US" sz="900" dirty="0"/>
          </a:p>
        </p:txBody>
      </p:sp>
      <p:sp>
        <p:nvSpPr>
          <p:cNvPr id="14" name="Text 12"/>
          <p:cNvSpPr/>
          <p:nvPr/>
        </p:nvSpPr>
        <p:spPr>
          <a:xfrm>
            <a:off x="4481989" y="1659850"/>
            <a:ext cx="105227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93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5839301" y="1659850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0.557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7468076" y="1659850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0.389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9096851" y="1659850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0.450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10725626" y="1659850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0.049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12354401" y="1659850"/>
            <a:ext cx="1599128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2.270</a:t>
            </a:r>
            <a:endParaRPr lang="en-US" sz="900" dirty="0"/>
          </a:p>
        </p:txBody>
      </p:sp>
      <p:sp>
        <p:nvSpPr>
          <p:cNvPr id="20" name="Shape 18"/>
          <p:cNvSpPr/>
          <p:nvPr/>
        </p:nvSpPr>
        <p:spPr>
          <a:xfrm>
            <a:off x="528161" y="1954768"/>
            <a:ext cx="13574078" cy="384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677466" y="2051566"/>
            <a:ext cx="3499485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Health &amp; Fitness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4481989" y="2051566"/>
            <a:ext cx="105227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81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5839301" y="2051566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0.672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7468076" y="2051566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0.448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9096851" y="2051566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0.515</a:t>
            </a:r>
            <a:endParaRPr lang="en-US" sz="900" dirty="0"/>
          </a:p>
        </p:txBody>
      </p:sp>
      <p:sp>
        <p:nvSpPr>
          <p:cNvPr id="26" name="Text 24"/>
          <p:cNvSpPr/>
          <p:nvPr/>
        </p:nvSpPr>
        <p:spPr>
          <a:xfrm>
            <a:off x="10725626" y="2051566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0.094</a:t>
            </a:r>
            <a:endParaRPr lang="en-US" sz="900" dirty="0"/>
          </a:p>
        </p:txBody>
      </p:sp>
      <p:sp>
        <p:nvSpPr>
          <p:cNvPr id="27" name="Text 25"/>
          <p:cNvSpPr/>
          <p:nvPr/>
        </p:nvSpPr>
        <p:spPr>
          <a:xfrm>
            <a:off x="12354401" y="2051566"/>
            <a:ext cx="1599128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2.146</a:t>
            </a:r>
            <a:endParaRPr lang="en-US" sz="900" dirty="0"/>
          </a:p>
        </p:txBody>
      </p:sp>
      <p:sp>
        <p:nvSpPr>
          <p:cNvPr id="28" name="Shape 26"/>
          <p:cNvSpPr/>
          <p:nvPr/>
        </p:nvSpPr>
        <p:spPr>
          <a:xfrm>
            <a:off x="528161" y="2338864"/>
            <a:ext cx="13574078" cy="3840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677466" y="2435662"/>
            <a:ext cx="3499485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Sports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4481989" y="2435662"/>
            <a:ext cx="105227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87</a:t>
            </a:r>
            <a:endParaRPr lang="en-US" sz="900" dirty="0"/>
          </a:p>
        </p:txBody>
      </p:sp>
      <p:sp>
        <p:nvSpPr>
          <p:cNvPr id="31" name="Text 29"/>
          <p:cNvSpPr/>
          <p:nvPr/>
        </p:nvSpPr>
        <p:spPr>
          <a:xfrm>
            <a:off x="5839301" y="2435662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0.674</a:t>
            </a:r>
            <a:endParaRPr lang="en-US" sz="900" dirty="0"/>
          </a:p>
        </p:txBody>
      </p:sp>
      <p:sp>
        <p:nvSpPr>
          <p:cNvPr id="32" name="Text 30"/>
          <p:cNvSpPr/>
          <p:nvPr/>
        </p:nvSpPr>
        <p:spPr>
          <a:xfrm>
            <a:off x="7468076" y="2435662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0.545</a:t>
            </a:r>
            <a:endParaRPr lang="en-US" sz="900" dirty="0"/>
          </a:p>
        </p:txBody>
      </p:sp>
      <p:sp>
        <p:nvSpPr>
          <p:cNvPr id="33" name="Text 31"/>
          <p:cNvSpPr/>
          <p:nvPr/>
        </p:nvSpPr>
        <p:spPr>
          <a:xfrm>
            <a:off x="9096851" y="2435662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0.517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10725626" y="2435662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0.028</a:t>
            </a:r>
            <a:endParaRPr lang="en-US" sz="900" dirty="0"/>
          </a:p>
        </p:txBody>
      </p:sp>
      <p:sp>
        <p:nvSpPr>
          <p:cNvPr id="35" name="Text 33"/>
          <p:cNvSpPr/>
          <p:nvPr/>
        </p:nvSpPr>
        <p:spPr>
          <a:xfrm>
            <a:off x="12354401" y="2435662"/>
            <a:ext cx="1599128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2.416</a:t>
            </a:r>
            <a:endParaRPr lang="en-US" sz="900" dirty="0"/>
          </a:p>
        </p:txBody>
      </p:sp>
      <p:sp>
        <p:nvSpPr>
          <p:cNvPr id="36" name="Shape 34"/>
          <p:cNvSpPr/>
          <p:nvPr/>
        </p:nvSpPr>
        <p:spPr>
          <a:xfrm>
            <a:off x="528161" y="2722959"/>
            <a:ext cx="13574078" cy="384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77466" y="2819757"/>
            <a:ext cx="3499485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Photography</a:t>
            </a:r>
            <a:endParaRPr lang="en-US" sz="900" dirty="0"/>
          </a:p>
        </p:txBody>
      </p:sp>
      <p:sp>
        <p:nvSpPr>
          <p:cNvPr id="38" name="Text 36"/>
          <p:cNvSpPr/>
          <p:nvPr/>
        </p:nvSpPr>
        <p:spPr>
          <a:xfrm>
            <a:off x="4481989" y="2819757"/>
            <a:ext cx="105227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79</a:t>
            </a:r>
            <a:endParaRPr lang="en-US" sz="900" dirty="0"/>
          </a:p>
        </p:txBody>
      </p:sp>
      <p:sp>
        <p:nvSpPr>
          <p:cNvPr id="39" name="Text 37"/>
          <p:cNvSpPr/>
          <p:nvPr/>
        </p:nvSpPr>
        <p:spPr>
          <a:xfrm>
            <a:off x="5839301" y="2819757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0.702</a:t>
            </a:r>
            <a:endParaRPr lang="en-US" sz="900" dirty="0"/>
          </a:p>
        </p:txBody>
      </p:sp>
      <p:sp>
        <p:nvSpPr>
          <p:cNvPr id="40" name="Text 38"/>
          <p:cNvSpPr/>
          <p:nvPr/>
        </p:nvSpPr>
        <p:spPr>
          <a:xfrm>
            <a:off x="7468076" y="2819757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0.542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9096851" y="2819757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0.556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10725626" y="2819757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0.041</a:t>
            </a:r>
            <a:endParaRPr lang="en-US" sz="900" dirty="0"/>
          </a:p>
        </p:txBody>
      </p:sp>
      <p:sp>
        <p:nvSpPr>
          <p:cNvPr id="43" name="Text 41"/>
          <p:cNvSpPr/>
          <p:nvPr/>
        </p:nvSpPr>
        <p:spPr>
          <a:xfrm>
            <a:off x="12354401" y="2819757"/>
            <a:ext cx="1599128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2.215</a:t>
            </a:r>
            <a:endParaRPr lang="en-US" sz="900" dirty="0"/>
          </a:p>
        </p:txBody>
      </p:sp>
      <p:sp>
        <p:nvSpPr>
          <p:cNvPr id="44" name="Shape 42"/>
          <p:cNvSpPr/>
          <p:nvPr/>
        </p:nvSpPr>
        <p:spPr>
          <a:xfrm>
            <a:off x="528161" y="3107055"/>
            <a:ext cx="13574078" cy="3840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77466" y="3203853"/>
            <a:ext cx="3499485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Travel</a:t>
            </a:r>
            <a:endParaRPr lang="en-US" sz="900" dirty="0"/>
          </a:p>
        </p:txBody>
      </p:sp>
      <p:sp>
        <p:nvSpPr>
          <p:cNvPr id="46" name="Text 44"/>
          <p:cNvSpPr/>
          <p:nvPr/>
        </p:nvSpPr>
        <p:spPr>
          <a:xfrm>
            <a:off x="4481989" y="3203853"/>
            <a:ext cx="105227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84</a:t>
            </a:r>
            <a:endParaRPr lang="en-US" sz="900" dirty="0"/>
          </a:p>
        </p:txBody>
      </p:sp>
      <p:sp>
        <p:nvSpPr>
          <p:cNvPr id="47" name="Text 45"/>
          <p:cNvSpPr/>
          <p:nvPr/>
        </p:nvSpPr>
        <p:spPr>
          <a:xfrm>
            <a:off x="5839301" y="3203853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0.750</a:t>
            </a:r>
            <a:endParaRPr lang="en-US" sz="900" dirty="0"/>
          </a:p>
        </p:txBody>
      </p:sp>
      <p:sp>
        <p:nvSpPr>
          <p:cNvPr id="48" name="Text 46"/>
          <p:cNvSpPr/>
          <p:nvPr/>
        </p:nvSpPr>
        <p:spPr>
          <a:xfrm>
            <a:off x="7468076" y="3203853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0.554</a:t>
            </a:r>
            <a:endParaRPr lang="en-US" sz="900" dirty="0"/>
          </a:p>
        </p:txBody>
      </p:sp>
      <p:sp>
        <p:nvSpPr>
          <p:cNvPr id="49" name="Text 47"/>
          <p:cNvSpPr/>
          <p:nvPr/>
        </p:nvSpPr>
        <p:spPr>
          <a:xfrm>
            <a:off x="9096851" y="3203853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0.538</a:t>
            </a:r>
            <a:endParaRPr lang="en-US" sz="900" dirty="0"/>
          </a:p>
        </p:txBody>
      </p:sp>
      <p:sp>
        <p:nvSpPr>
          <p:cNvPr id="50" name="Text 48"/>
          <p:cNvSpPr/>
          <p:nvPr/>
        </p:nvSpPr>
        <p:spPr>
          <a:xfrm>
            <a:off x="10725626" y="3203853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0.053</a:t>
            </a:r>
            <a:endParaRPr lang="en-US" sz="900" dirty="0"/>
          </a:p>
        </p:txBody>
      </p:sp>
      <p:sp>
        <p:nvSpPr>
          <p:cNvPr id="51" name="Text 49"/>
          <p:cNvSpPr/>
          <p:nvPr/>
        </p:nvSpPr>
        <p:spPr>
          <a:xfrm>
            <a:off x="12354401" y="3203853"/>
            <a:ext cx="1599128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2.146</a:t>
            </a:r>
            <a:endParaRPr lang="en-US" sz="900" dirty="0"/>
          </a:p>
        </p:txBody>
      </p:sp>
      <p:sp>
        <p:nvSpPr>
          <p:cNvPr id="52" name="Shape 50"/>
          <p:cNvSpPr/>
          <p:nvPr/>
        </p:nvSpPr>
        <p:spPr>
          <a:xfrm>
            <a:off x="528161" y="3491151"/>
            <a:ext cx="13574078" cy="384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677466" y="3587948"/>
            <a:ext cx="3499485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Streaming Services</a:t>
            </a:r>
            <a:endParaRPr lang="en-US" sz="900" dirty="0"/>
          </a:p>
        </p:txBody>
      </p:sp>
      <p:sp>
        <p:nvSpPr>
          <p:cNvPr id="54" name="Text 52"/>
          <p:cNvSpPr/>
          <p:nvPr/>
        </p:nvSpPr>
        <p:spPr>
          <a:xfrm>
            <a:off x="4481989" y="3587948"/>
            <a:ext cx="105227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900" dirty="0"/>
          </a:p>
        </p:txBody>
      </p:sp>
      <p:sp>
        <p:nvSpPr>
          <p:cNvPr id="55" name="Text 53"/>
          <p:cNvSpPr/>
          <p:nvPr/>
        </p:nvSpPr>
        <p:spPr>
          <a:xfrm>
            <a:off x="5839301" y="3587948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0.751</a:t>
            </a:r>
            <a:endParaRPr lang="en-US" sz="900" dirty="0"/>
          </a:p>
        </p:txBody>
      </p:sp>
      <p:sp>
        <p:nvSpPr>
          <p:cNvPr id="56" name="Text 54"/>
          <p:cNvSpPr/>
          <p:nvPr/>
        </p:nvSpPr>
        <p:spPr>
          <a:xfrm>
            <a:off x="7468076" y="3587948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0.619</a:t>
            </a:r>
            <a:endParaRPr lang="en-US" sz="900" dirty="0"/>
          </a:p>
        </p:txBody>
      </p:sp>
      <p:sp>
        <p:nvSpPr>
          <p:cNvPr id="57" name="Text 55"/>
          <p:cNvSpPr/>
          <p:nvPr/>
        </p:nvSpPr>
        <p:spPr>
          <a:xfrm>
            <a:off x="9096851" y="3587948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0.504</a:t>
            </a:r>
            <a:endParaRPr lang="en-US" sz="900" dirty="0"/>
          </a:p>
        </p:txBody>
      </p:sp>
      <p:sp>
        <p:nvSpPr>
          <p:cNvPr id="58" name="Text 56"/>
          <p:cNvSpPr/>
          <p:nvPr/>
        </p:nvSpPr>
        <p:spPr>
          <a:xfrm>
            <a:off x="10725626" y="3587948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0.064</a:t>
            </a:r>
            <a:endParaRPr lang="en-US" sz="900" dirty="0"/>
          </a:p>
        </p:txBody>
      </p:sp>
      <p:sp>
        <p:nvSpPr>
          <p:cNvPr id="59" name="Text 57"/>
          <p:cNvSpPr/>
          <p:nvPr/>
        </p:nvSpPr>
        <p:spPr>
          <a:xfrm>
            <a:off x="12354401" y="3587948"/>
            <a:ext cx="1599128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2.356</a:t>
            </a:r>
            <a:endParaRPr lang="en-US" sz="900" dirty="0"/>
          </a:p>
        </p:txBody>
      </p:sp>
      <p:sp>
        <p:nvSpPr>
          <p:cNvPr id="60" name="Shape 58"/>
          <p:cNvSpPr/>
          <p:nvPr/>
        </p:nvSpPr>
        <p:spPr>
          <a:xfrm>
            <a:off x="528161" y="3875246"/>
            <a:ext cx="13574078" cy="3840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1" name="Text 59"/>
          <p:cNvSpPr/>
          <p:nvPr/>
        </p:nvSpPr>
        <p:spPr>
          <a:xfrm>
            <a:off x="677466" y="3972044"/>
            <a:ext cx="3499485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Law &amp; Government</a:t>
            </a:r>
            <a:endParaRPr lang="en-US" sz="900" dirty="0"/>
          </a:p>
        </p:txBody>
      </p:sp>
      <p:sp>
        <p:nvSpPr>
          <p:cNvPr id="62" name="Text 60"/>
          <p:cNvSpPr/>
          <p:nvPr/>
        </p:nvSpPr>
        <p:spPr>
          <a:xfrm>
            <a:off x="4481989" y="3972044"/>
            <a:ext cx="105227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67</a:t>
            </a:r>
            <a:endParaRPr lang="en-US" sz="900" dirty="0"/>
          </a:p>
        </p:txBody>
      </p:sp>
      <p:sp>
        <p:nvSpPr>
          <p:cNvPr id="63" name="Text 61"/>
          <p:cNvSpPr/>
          <p:nvPr/>
        </p:nvSpPr>
        <p:spPr>
          <a:xfrm>
            <a:off x="5839301" y="3972044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0.774</a:t>
            </a:r>
            <a:endParaRPr lang="en-US" sz="900" dirty="0"/>
          </a:p>
        </p:txBody>
      </p:sp>
      <p:sp>
        <p:nvSpPr>
          <p:cNvPr id="64" name="Text 62"/>
          <p:cNvSpPr/>
          <p:nvPr/>
        </p:nvSpPr>
        <p:spPr>
          <a:xfrm>
            <a:off x="7468076" y="3972044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0.586</a:t>
            </a:r>
            <a:endParaRPr lang="en-US" sz="900" dirty="0"/>
          </a:p>
        </p:txBody>
      </p:sp>
      <p:sp>
        <p:nvSpPr>
          <p:cNvPr id="65" name="Text 63"/>
          <p:cNvSpPr/>
          <p:nvPr/>
        </p:nvSpPr>
        <p:spPr>
          <a:xfrm>
            <a:off x="9096851" y="3972044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0.580</a:t>
            </a:r>
            <a:endParaRPr lang="en-US" sz="900" dirty="0"/>
          </a:p>
        </p:txBody>
      </p:sp>
      <p:sp>
        <p:nvSpPr>
          <p:cNvPr id="66" name="Text 64"/>
          <p:cNvSpPr/>
          <p:nvPr/>
        </p:nvSpPr>
        <p:spPr>
          <a:xfrm>
            <a:off x="10725626" y="3972044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0.051</a:t>
            </a:r>
            <a:endParaRPr lang="en-US" sz="900" dirty="0"/>
          </a:p>
        </p:txBody>
      </p:sp>
      <p:sp>
        <p:nvSpPr>
          <p:cNvPr id="67" name="Text 65"/>
          <p:cNvSpPr/>
          <p:nvPr/>
        </p:nvSpPr>
        <p:spPr>
          <a:xfrm>
            <a:off x="12354401" y="3972044"/>
            <a:ext cx="1599128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2.414</a:t>
            </a:r>
            <a:endParaRPr lang="en-US" sz="900" dirty="0"/>
          </a:p>
        </p:txBody>
      </p:sp>
      <p:sp>
        <p:nvSpPr>
          <p:cNvPr id="68" name="Shape 66"/>
          <p:cNvSpPr/>
          <p:nvPr/>
        </p:nvSpPr>
        <p:spPr>
          <a:xfrm>
            <a:off x="528161" y="4259342"/>
            <a:ext cx="13574078" cy="3840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677466" y="4356140"/>
            <a:ext cx="3499485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Social Networking</a:t>
            </a:r>
            <a:endParaRPr lang="en-US" sz="900" dirty="0"/>
          </a:p>
        </p:txBody>
      </p:sp>
      <p:sp>
        <p:nvSpPr>
          <p:cNvPr id="70" name="Text 68"/>
          <p:cNvSpPr/>
          <p:nvPr/>
        </p:nvSpPr>
        <p:spPr>
          <a:xfrm>
            <a:off x="4481989" y="4356140"/>
            <a:ext cx="1052274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70</a:t>
            </a:r>
            <a:endParaRPr lang="en-US" sz="900" dirty="0"/>
          </a:p>
        </p:txBody>
      </p:sp>
      <p:sp>
        <p:nvSpPr>
          <p:cNvPr id="71" name="Text 69"/>
          <p:cNvSpPr/>
          <p:nvPr/>
        </p:nvSpPr>
        <p:spPr>
          <a:xfrm>
            <a:off x="5839301" y="4356140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0.791</a:t>
            </a:r>
            <a:endParaRPr lang="en-US" sz="900" dirty="0"/>
          </a:p>
        </p:txBody>
      </p:sp>
      <p:sp>
        <p:nvSpPr>
          <p:cNvPr id="72" name="Text 70"/>
          <p:cNvSpPr/>
          <p:nvPr/>
        </p:nvSpPr>
        <p:spPr>
          <a:xfrm>
            <a:off x="7468076" y="4356140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0.583</a:t>
            </a:r>
            <a:endParaRPr lang="en-US" sz="900" dirty="0"/>
          </a:p>
        </p:txBody>
      </p:sp>
      <p:sp>
        <p:nvSpPr>
          <p:cNvPr id="73" name="Text 71"/>
          <p:cNvSpPr/>
          <p:nvPr/>
        </p:nvSpPr>
        <p:spPr>
          <a:xfrm>
            <a:off x="9096851" y="4356140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0.572</a:t>
            </a:r>
            <a:endParaRPr lang="en-US" sz="900" dirty="0"/>
          </a:p>
        </p:txBody>
      </p:sp>
      <p:sp>
        <p:nvSpPr>
          <p:cNvPr id="74" name="Text 72"/>
          <p:cNvSpPr/>
          <p:nvPr/>
        </p:nvSpPr>
        <p:spPr>
          <a:xfrm>
            <a:off x="10725626" y="4356140"/>
            <a:ext cx="1323737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0.036</a:t>
            </a:r>
            <a:endParaRPr lang="en-US" sz="900" dirty="0"/>
          </a:p>
        </p:txBody>
      </p:sp>
      <p:sp>
        <p:nvSpPr>
          <p:cNvPr id="75" name="Text 73"/>
          <p:cNvSpPr/>
          <p:nvPr/>
        </p:nvSpPr>
        <p:spPr>
          <a:xfrm>
            <a:off x="12354401" y="4356140"/>
            <a:ext cx="1599128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2.287</a:t>
            </a:r>
            <a:endParaRPr lang="en-US" sz="900" dirty="0"/>
          </a:p>
        </p:txBody>
      </p:sp>
      <p:pic>
        <p:nvPicPr>
          <p:cNvPr id="7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541" y="4985623"/>
            <a:ext cx="6613207" cy="3276481"/>
          </a:xfrm>
          <a:prstGeom prst="rect">
            <a:avLst/>
          </a:prstGeom>
        </p:spPr>
      </p:pic>
      <p:sp>
        <p:nvSpPr>
          <p:cNvPr id="77" name="Text 74"/>
          <p:cNvSpPr/>
          <p:nvPr/>
        </p:nvSpPr>
        <p:spPr>
          <a:xfrm>
            <a:off x="7504271" y="4967049"/>
            <a:ext cx="2231350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Finding:</a:t>
            </a:r>
            <a:endParaRPr lang="en-US" sz="1750" dirty="0"/>
          </a:p>
        </p:txBody>
      </p:sp>
      <p:sp>
        <p:nvSpPr>
          <p:cNvPr id="78" name="Text 75"/>
          <p:cNvSpPr/>
          <p:nvPr/>
        </p:nvSpPr>
        <p:spPr>
          <a:xfrm>
            <a:off x="7504271" y="5394603"/>
            <a:ext cx="661320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🟢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Terbaik: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Kategori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News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dengan rata-rata Response Time 0.557s.</a:t>
            </a:r>
            <a:endParaRPr lang="en-US" sz="1150" dirty="0"/>
          </a:p>
        </p:txBody>
      </p:sp>
      <p:sp>
        <p:nvSpPr>
          <p:cNvPr id="79" name="Text 76"/>
          <p:cNvSpPr/>
          <p:nvPr/>
        </p:nvSpPr>
        <p:spPr>
          <a:xfrm>
            <a:off x="7504271" y="5699760"/>
            <a:ext cx="661320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000000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🔴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Terburuk: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Kategori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Social Networking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dengan rata-rata Response Time 0.791s.</a:t>
            </a:r>
            <a:endParaRPr lang="en-US" sz="1150" dirty="0"/>
          </a:p>
        </p:txBody>
      </p:sp>
      <p:sp>
        <p:nvSpPr>
          <p:cNvPr id="80" name="Text 77"/>
          <p:cNvSpPr/>
          <p:nvPr/>
        </p:nvSpPr>
        <p:spPr>
          <a:xfrm>
            <a:off x="7504271" y="6004917"/>
            <a:ext cx="6613207" cy="47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Gap: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Perbedaan 0.234s (~42% lebih lambat), mengindikasikan peluang optimasi spesifik per kategori.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5320" y="634960"/>
            <a:ext cx="10315813" cy="585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Correlation Analysis - Antar Variabel Numerik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5320" y="1295043"/>
            <a:ext cx="3998714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Top 3 Correlations (Absolute):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20" y="3254812"/>
            <a:ext cx="5231011" cy="1135023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862286" y="2137410"/>
            <a:ext cx="7120295" cy="3369945"/>
          </a:xfrm>
          <a:prstGeom prst="roundRect">
            <a:avLst>
              <a:gd name="adj" fmla="val 233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869906" y="2145030"/>
            <a:ext cx="7105055" cy="7188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057311" y="2264926"/>
            <a:ext cx="1343382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Pasangan Variabel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8782645" y="2264926"/>
            <a:ext cx="82367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9988272" y="2264926"/>
            <a:ext cx="3799523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Interpretasi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6869906" y="2863929"/>
            <a:ext cx="7105055" cy="9584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057311" y="2983825"/>
            <a:ext cx="1343382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Response Time vs Throughput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8782645" y="2983825"/>
            <a:ext cx="82367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-0.188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9988272" y="2983825"/>
            <a:ext cx="3799523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Lemah, negatif: Sedikit kecenderungan respons lebih cepat dengan throughput lebih tinggi, namun tidak signifikan.</a:t>
            </a:r>
            <a:endParaRPr lang="en-US" sz="1150" dirty="0"/>
          </a:p>
        </p:txBody>
      </p:sp>
      <p:sp>
        <p:nvSpPr>
          <p:cNvPr id="14" name="Shape 11"/>
          <p:cNvSpPr/>
          <p:nvPr/>
        </p:nvSpPr>
        <p:spPr>
          <a:xfrm>
            <a:off x="6869906" y="3822383"/>
            <a:ext cx="7105055" cy="9584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057311" y="3942278"/>
            <a:ext cx="1343382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Load Time vs Page Size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8782645" y="3942278"/>
            <a:ext cx="82367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-0.133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9988272" y="3942278"/>
            <a:ext cx="3799523" cy="71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Lemah, negatif: Sedikit kecenderungan waktu muat lebih cepat dengan ukuran halaman lebih besar, yang kontraintuitif, mungkin ada faktor lain.</a:t>
            </a:r>
            <a:endParaRPr lang="en-US" sz="1150" dirty="0"/>
          </a:p>
        </p:txBody>
      </p:sp>
      <p:sp>
        <p:nvSpPr>
          <p:cNvPr id="18" name="Shape 15"/>
          <p:cNvSpPr/>
          <p:nvPr/>
        </p:nvSpPr>
        <p:spPr>
          <a:xfrm>
            <a:off x="6869906" y="4780836"/>
            <a:ext cx="7105055" cy="7188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057311" y="4900732"/>
            <a:ext cx="1343382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Page Size vs Throughput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8782645" y="4900732"/>
            <a:ext cx="82367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-0.059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9988272" y="4900732"/>
            <a:ext cx="3799523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Sangat lemah: Hampir tidak ada hubungan linear antara ukuran halaman dan throughput.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655320" y="5998726"/>
            <a:ext cx="2808565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Insight: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655320" y="6630472"/>
            <a:ext cx="13319760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Semua korelasi lemah (|r| &lt; 0.3), menunjukkan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tidak ada hubungan linear yang kuat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antar variabel numerik utama.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655320" y="6995517"/>
            <a:ext cx="13319760" cy="599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Ini mengindikasikan bahwa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perlu analisis multi-faktor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dan mungkin model yang lebih kompleks (misalnya regresi non-linear atau machine learning) untuk mengidentifikasi pendorong performa utama.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2025-12-04T15:14:27Z</dcterms:created>
  <dcterms:modified xsi:type="dcterms:W3CDTF">2025-12-04T15:14:27Z</dcterms:modified>
</cp:coreProperties>
</file>